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42476C-B583-4A4F-8D8E-17C1E06C11FD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5F5121-952D-4349-A866-BB67934D977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JPG"/><Relationship Id="rId10" Type="http://schemas.openxmlformats.org/officeDocument/2006/relationships/image" Target="../media/image32.JPG"/><Relationship Id="rId4" Type="http://schemas.openxmlformats.org/officeDocument/2006/relationships/image" Target="../media/image26.jpeg"/><Relationship Id="rId9" Type="http://schemas.openxmlformats.org/officeDocument/2006/relationships/image" Target="../media/image31.jpg"/><Relationship Id="rId1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581349">
            <a:off x="1585459" y="2100659"/>
            <a:ext cx="606127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9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6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81183"/>
            <a:ext cx="3763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মাঝারি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50" y="4256751"/>
            <a:ext cx="9068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এসব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গাছের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আংশিক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শক্ত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খুঁটি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২০-৩০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বছর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যথা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গামার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শিশু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কড়ই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খয়ের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বকুল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হরিতকী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ছাতিয়ান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চন্দন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রেডি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কড়ই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রেইনট্রি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6" y="762000"/>
            <a:ext cx="4597433" cy="34379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17" y="762000"/>
            <a:ext cx="4597431" cy="34379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7173" y="3225742"/>
            <a:ext cx="846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8"/>
          <a:stretch/>
        </p:blipFill>
        <p:spPr>
          <a:xfrm>
            <a:off x="-18996" y="798959"/>
            <a:ext cx="5261555" cy="3402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59" y="798959"/>
            <a:ext cx="3901441" cy="34009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000" y="2585123"/>
            <a:ext cx="998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কড়ই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b="15726"/>
          <a:stretch/>
        </p:blipFill>
        <p:spPr>
          <a:xfrm>
            <a:off x="6082383" y="762000"/>
            <a:ext cx="3076365" cy="1769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6" y="762001"/>
            <a:ext cx="6111879" cy="34379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4" b="15726"/>
          <a:stretch/>
        </p:blipFill>
        <p:spPr>
          <a:xfrm>
            <a:off x="6082383" y="2430125"/>
            <a:ext cx="3076365" cy="17698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28258" y="1722239"/>
            <a:ext cx="1451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হরিতকী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81183"/>
            <a:ext cx="3763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দীর্ঘ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50" y="4256751"/>
            <a:ext cx="9068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এসব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গাছের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শক্ত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ধীর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বর্ধনশীল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শুধু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উৎপাদনের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জন্য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৪০-৫০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বছর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যথা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সেগুন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গর্জন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শাল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জারুল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শীলকড়ই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মেহগনি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তেলসুর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চাপালিশ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কাঁঠাল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জাম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967"/>
            <a:ext cx="5159953" cy="34600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53" y="765969"/>
            <a:ext cx="3999287" cy="345184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430674" y="3075057"/>
            <a:ext cx="1051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সেগুন</a:t>
            </a: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/>
          <a:stretch/>
        </p:blipFill>
        <p:spPr>
          <a:xfrm>
            <a:off x="0" y="765967"/>
            <a:ext cx="2305657" cy="34600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/>
          <a:stretch/>
        </p:blipFill>
        <p:spPr>
          <a:xfrm flipH="1">
            <a:off x="2300245" y="765967"/>
            <a:ext cx="2305656" cy="34600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/>
          <a:stretch/>
        </p:blipFill>
        <p:spPr>
          <a:xfrm>
            <a:off x="4583819" y="765967"/>
            <a:ext cx="2305657" cy="346001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/>
          <a:stretch/>
        </p:blipFill>
        <p:spPr>
          <a:xfrm flipH="1">
            <a:off x="6838344" y="765967"/>
            <a:ext cx="2305656" cy="346001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932281" y="3258882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গর্জন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3" y="767282"/>
            <a:ext cx="2325639" cy="34906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021" y="766111"/>
            <a:ext cx="4510219" cy="34918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5493" y="766113"/>
            <a:ext cx="2325639" cy="349063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210323" y="3254218"/>
            <a:ext cx="1111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জারুল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10" y="747583"/>
            <a:ext cx="2327304" cy="349678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94" y="747585"/>
            <a:ext cx="6846946" cy="349678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310548" y="1292870"/>
            <a:ext cx="1391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মেহগনি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03" y="763846"/>
            <a:ext cx="2606040" cy="34940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77" y="791616"/>
            <a:ext cx="6537960" cy="346630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19618" y="1480233"/>
            <a:ext cx="1535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চাপালিশ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34" y="757058"/>
            <a:ext cx="2631112" cy="350814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32" y="747586"/>
            <a:ext cx="2324708" cy="34931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47" y="747585"/>
            <a:ext cx="2311353" cy="351762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/>
          <a:stretch/>
        </p:blipFill>
        <p:spPr>
          <a:xfrm>
            <a:off x="7211340" y="741901"/>
            <a:ext cx="1947900" cy="350814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419658" y="3425641"/>
            <a:ext cx="1168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কাঁঠাল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40523"/>
            <a:ext cx="6111240" cy="352667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34" y="740523"/>
            <a:ext cx="3081434" cy="3526677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428258" y="1722239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জাম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48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 tmFilter="0,0; .5, 1; 1, 1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 tmFilter="0,0; .5, 1; 1, 1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9" grpId="0"/>
      <p:bldP spid="44" grpId="0"/>
      <p:bldP spid="48" grpId="0"/>
      <p:bldP spid="51" grpId="0"/>
      <p:bldP spid="54" grpId="0"/>
      <p:bldP spid="59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8922" y="60960"/>
            <a:ext cx="304762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6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846" y="1168956"/>
            <a:ext cx="90671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1.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 </a:t>
            </a:r>
          </a:p>
          <a:p>
            <a:pPr algn="just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২. </a:t>
            </a:r>
            <a:r>
              <a:rPr lang="en-US" sz="3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3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004" y="2858115"/>
            <a:ext cx="9053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বৃক্ষের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চারা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রোপন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বৃক্ষের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সর্বাধিক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পরিপক্বতা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লাভ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উপযোগি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সুনির্দিষ্ট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সময়কালকে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291" y="5455901"/>
            <a:ext cx="9053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3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যথা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স্বল্প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কাল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মাঝারি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দীর্ঘ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কাল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18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1246" y="93408"/>
            <a:ext cx="74110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নিয়মাবলি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8" b="8064"/>
          <a:stretch/>
        </p:blipFill>
        <p:spPr>
          <a:xfrm>
            <a:off x="-14748" y="1407018"/>
            <a:ext cx="4970036" cy="27955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244" y="4256139"/>
            <a:ext cx="9053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১.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যতটা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সম্ভব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কাছাকাছি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কাটতে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গাছের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গোড়ার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অংশটা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মোটা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এ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অংশে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মানও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ভালো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সাধারণ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১০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কাটলে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সর্বোচ্চ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পরিমাণ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36" y="1421765"/>
            <a:ext cx="4173507" cy="277538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209800" y="3048000"/>
            <a:ext cx="0" cy="990600"/>
          </a:xfrm>
          <a:prstGeom prst="line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38400" y="3239766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১০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সেমি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78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44" y="5042222"/>
            <a:ext cx="9053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২.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কাটার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ডালপালা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ছেটে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দিলে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নিয়ন্ত্রিতভাবে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ফেলতে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1"/>
          <a:stretch/>
        </p:blipFill>
        <p:spPr>
          <a:xfrm>
            <a:off x="0" y="0"/>
            <a:ext cx="916661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2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48" y="4502972"/>
            <a:ext cx="9053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৩.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করাত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কাটতে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প্রথমে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ফেলতে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সেদিকে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করাত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কাটতে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পরবর্তীতে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আগের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মতই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বিপরীত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করাত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কাটতে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কাটা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অংশে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খিল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টুকরো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দিতে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4" b="6288"/>
          <a:stretch/>
        </p:blipFill>
        <p:spPr>
          <a:xfrm>
            <a:off x="0" y="0"/>
            <a:ext cx="9144000" cy="4436255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4724400" y="1676400"/>
            <a:ext cx="533400" cy="11430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19600" y="892314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করাত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Down Arrow 5"/>
          <p:cNvSpPr/>
          <p:nvPr/>
        </p:nvSpPr>
        <p:spPr>
          <a:xfrm rot="16200000">
            <a:off x="2400300" y="3429000"/>
            <a:ext cx="533400" cy="1143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661" y="3650262"/>
            <a:ext cx="200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প্রথম</a:t>
            </a:r>
            <a:r>
              <a:rPr lang="en-US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</a:t>
            </a:r>
            <a:endParaRPr lang="en-US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 rot="5400000">
            <a:off x="4880280" y="2514600"/>
            <a:ext cx="533400" cy="1143000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67400" y="2732157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দ্বিতীয়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7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2178" y="335816"/>
            <a:ext cx="431548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৪.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কাটার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পড়বে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প্রথমে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কুড়াল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মাটির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১০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দুই-তৃতীয়াংশ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কাটতে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পরবর্তীতে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কাটা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ঠিক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কাটার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বিপরীত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১০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এভাবে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কাটলে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গাছকে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সুনির্দিষ্ট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ফেলা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সম্ভব</a:t>
            </a:r>
            <a:r>
              <a:rPr lang="en-US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" r="3408"/>
          <a:stretch/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1160734" y="3733800"/>
            <a:ext cx="533400" cy="114300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3009864"/>
            <a:ext cx="2612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দুই-তৃতীয়াংশ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3048000" y="2792307"/>
            <a:ext cx="533400" cy="1143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981200" y="1882914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১০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উপরে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44" y="4857556"/>
            <a:ext cx="9053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৫.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মাটিতে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পড়ার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খণ্ডিত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ভিত্তি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পরিমাপ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নির্ধারণ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খণ্ডিত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গোল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কাঠকে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লগ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0"/>
          <a:stretch/>
        </p:blipFill>
        <p:spPr>
          <a:xfrm>
            <a:off x="4267200" y="1"/>
            <a:ext cx="4892040" cy="3733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267199" cy="3733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66956"/>
            <a:ext cx="1538199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99" y="3866956"/>
            <a:ext cx="1538199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311" y="3866956"/>
            <a:ext cx="1538199" cy="99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10" y="3866956"/>
            <a:ext cx="1538199" cy="990600"/>
          </a:xfrm>
          <a:prstGeom prst="rect">
            <a:avLst/>
          </a:prstGeom>
        </p:spPr>
      </p:pic>
      <p:sp>
        <p:nvSpPr>
          <p:cNvPr id="13" name="Left-Right Arrow 12"/>
          <p:cNvSpPr/>
          <p:nvPr/>
        </p:nvSpPr>
        <p:spPr>
          <a:xfrm>
            <a:off x="3412736" y="3794760"/>
            <a:ext cx="2286000" cy="1123756"/>
          </a:xfrm>
          <a:prstGeom prst="leftRightArrow">
            <a:avLst>
              <a:gd name="adj1" fmla="val 50000"/>
              <a:gd name="adj2" fmla="val 42063"/>
            </a:avLst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লগ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038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44" y="5349998"/>
            <a:ext cx="90534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চেরাই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প্রস্থ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১৫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পুরুত্ব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৪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সেমি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তাকে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তক্তা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9" y="6386"/>
            <a:ext cx="4602931" cy="5246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5724" y="0"/>
            <a:ext cx="4558276" cy="5257800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>
            <a:off x="3740662" y="2514600"/>
            <a:ext cx="1562100" cy="762000"/>
          </a:xfrm>
          <a:prstGeom prst="leftArrow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10200" y="2531795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তক্তা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0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5295" y="152229"/>
            <a:ext cx="7575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গোল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চেরাই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পরিমাপ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পদ্ধতি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endParaRPr lang="en-US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3920" y="2878816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এখানে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	</a:t>
            </a:r>
            <a:r>
              <a:rPr lang="en-US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বেড়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১ 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=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চিকন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প্রান্তের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বেড়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		</a:t>
            </a:r>
            <a:r>
              <a:rPr lang="en-US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বেড়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২ =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লগের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মাঝখানের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বেড়</a:t>
            </a:r>
            <a:endPara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		</a:t>
            </a:r>
            <a:r>
              <a:rPr lang="en-US" sz="40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বেড়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৩ =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মোটা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প্রান্তের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বেড়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992" y="946356"/>
                <a:ext cx="9053465" cy="1757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ভলিউম</a:t>
                </a:r>
                <a:r>
                  <a:rPr lang="en-US" sz="4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=</a:t>
                </a:r>
              </a:p>
              <a:p>
                <a:r>
                  <a:rPr lang="en-US" sz="4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০.০৮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  <a:cs typeface="NikoshBAN" pitchFamily="2" charset="0"/>
                      </a:rPr>
                      <m:t>×</m:t>
                    </m:r>
                    <m:f>
                      <m:fPr>
                        <m:ctrlPr>
                          <a:rPr lang="en-US" sz="4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  <a:cs typeface="NikoshBAN" pitchFamily="2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  <a:cs typeface="NikoshBAN" pitchFamily="2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  <m:t>বেড়</m:t>
                                </m:r>
                                <m: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  <m:t> </m:t>
                                </m:r>
                                <m: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  <m:t>১</m:t>
                                </m:r>
                              </m:e>
                            </m:d>
                          </m:e>
                          <m:sup>
                            <m:r>
                              <a:rPr lang="en-US" sz="40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  <a:cs typeface="NikoshBAN" pitchFamily="2" charset="0"/>
                              </a:rPr>
                              <m:t>২</m:t>
                            </m:r>
                          </m:sup>
                        </m:sSup>
                        <m:r>
                          <a:rPr lang="en-US" sz="4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  <a:cs typeface="NikoshBAN" pitchFamily="2" charset="0"/>
                          </a:rPr>
                          <m:t> + </m:t>
                        </m:r>
                        <m:r>
                          <a:rPr lang="en-US" sz="4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  <a:cs typeface="NikoshBAN" pitchFamily="2" charset="0"/>
                          </a:rPr>
                          <m:t>৪</m:t>
                        </m:r>
                        <m:r>
                          <a:rPr lang="en-US" sz="4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  <a:cs typeface="NikoshBAN" pitchFamily="2" charset="0"/>
                          </a:rPr>
                          <m:t> × </m:t>
                        </m:r>
                        <m:sSup>
                          <m:sSupPr>
                            <m:ctrlPr>
                              <a:rPr lang="en-US" sz="40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  <a:cs typeface="NikoshBAN" pitchFamily="2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  <m:t>বেড়</m:t>
                                </m:r>
                                <m: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  <m:t> </m:t>
                                </m:r>
                                <m: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  <m:t>২</m:t>
                                </m:r>
                              </m:e>
                            </m:d>
                          </m:e>
                          <m:sup>
                            <m:r>
                              <a:rPr lang="en-US" sz="40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  <a:cs typeface="NikoshBAN" pitchFamily="2" charset="0"/>
                              </a:rPr>
                              <m:t>২</m:t>
                            </m:r>
                          </m:sup>
                        </m:sSup>
                        <m:r>
                          <a:rPr lang="en-US" sz="4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  <a:cs typeface="NikoshBAN" pitchFamily="2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40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  <a:cs typeface="NikoshBAN" pitchFamily="2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  <m:t>বেড়</m:t>
                                </m:r>
                                <m: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  <m:t> </m:t>
                                </m:r>
                                <m:r>
                                  <a:rPr lang="en-US" sz="4000" b="1" i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ea typeface="Cambria Math"/>
                                    <a:cs typeface="NikoshBAN" pitchFamily="2" charset="0"/>
                                  </a:rPr>
                                  <m:t>৩</m:t>
                                </m:r>
                              </m:e>
                            </m:d>
                          </m:e>
                          <m:sup>
                            <m:r>
                              <a:rPr lang="en-US" sz="4000" b="1" i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ea typeface="Cambria Math"/>
                                <a:cs typeface="NikoshBAN" pitchFamily="2" charset="0"/>
                              </a:rPr>
                              <m:t>২</m:t>
                            </m:r>
                          </m:sup>
                        </m:sSup>
                      </m:num>
                      <m:den>
                        <m:r>
                          <a:rPr lang="en-US" sz="40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ea typeface="Cambria Math"/>
                            <a:cs typeface="NikoshBAN" pitchFamily="2" charset="0"/>
                          </a:rPr>
                          <m:t>৬</m:t>
                        </m:r>
                      </m:den>
                    </m:f>
                    <m:r>
                      <a:rPr lang="en-US" sz="40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  <a:cs typeface="NikoshBAN" pitchFamily="2" charset="0"/>
                      </a:rPr>
                      <m:t>×</m:t>
                    </m:r>
                    <m:r>
                      <a:rPr lang="en-US" sz="40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  <a:cs typeface="NikoshBAN" pitchFamily="2" charset="0"/>
                      </a:rPr>
                      <m:t>দৈর্ঘ্য</m:t>
                    </m:r>
                  </m:oMath>
                </a14:m>
                <a:endPara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2" y="946356"/>
                <a:ext cx="9053465" cy="1757789"/>
              </a:xfrm>
              <a:prstGeom prst="rect">
                <a:avLst/>
              </a:prstGeom>
              <a:blipFill rotWithShape="1">
                <a:blip r:embed="rId2"/>
                <a:stretch>
                  <a:fillRect l="-2492" t="-6228" r="-1145" b="-1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3" t="25025" r="4516" b="15111"/>
          <a:stretch/>
        </p:blipFill>
        <p:spPr>
          <a:xfrm>
            <a:off x="2033557" y="4722682"/>
            <a:ext cx="5053043" cy="1970907"/>
          </a:xfrm>
          <a:prstGeom prst="rect">
            <a:avLst/>
          </a:prstGeom>
        </p:spPr>
      </p:pic>
      <p:sp>
        <p:nvSpPr>
          <p:cNvPr id="15" name="Left Arrow 14"/>
          <p:cNvSpPr/>
          <p:nvPr/>
        </p:nvSpPr>
        <p:spPr>
          <a:xfrm>
            <a:off x="7071360" y="5159411"/>
            <a:ext cx="1371600" cy="685800"/>
          </a:xfrm>
          <a:prstGeom prst="lef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flipH="1">
            <a:off x="799117" y="5418491"/>
            <a:ext cx="1347757" cy="685800"/>
          </a:xfrm>
          <a:prstGeom prst="lef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 rot="5400000" flipH="1">
            <a:off x="5206117" y="4992345"/>
            <a:ext cx="673879" cy="529099"/>
          </a:xfrm>
          <a:prstGeom prst="lef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675211" y="5850368"/>
            <a:ext cx="2193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চিকন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প্রান্ত</a:t>
            </a:r>
            <a:endParaRPr lang="en-US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31119" y="5484333"/>
            <a:ext cx="2193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মাঝের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বেড়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4800" y="6073811"/>
            <a:ext cx="2193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মোটা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প্রান্ত</a:t>
            </a:r>
            <a:endParaRPr lang="en-US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5" grpId="0" animBg="1"/>
      <p:bldP spid="16" grpId="0" animBg="1"/>
      <p:bldP spid="17" grpId="0" animBg="1"/>
      <p:bldP spid="23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860" y="504650"/>
            <a:ext cx="4727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7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120" y="1676400"/>
            <a:ext cx="894668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মঞ্জুর</a:t>
            </a:r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মোর্শেদ</a:t>
            </a:r>
            <a:endParaRPr lang="en-US" sz="4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কৃষিশিক্ষা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হালসা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মহিলা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দাখিল</a:t>
            </a:r>
            <a:r>
              <a:rPr lang="en-US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মাদরাসা</a:t>
            </a:r>
            <a:endParaRPr lang="en-US" sz="60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কাশিপুর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মণিরামপুর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যশোর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মোবাইল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০১৯৩৬০১১১০২</a:t>
            </a:r>
          </a:p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ই-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মেইল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payel_cworld@yahoo.com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774" y="152400"/>
            <a:ext cx="2735826" cy="2735826"/>
          </a:xfrm>
          <a:prstGeom prst="ellipse">
            <a:avLst/>
          </a:prstGeom>
          <a:ln w="28575" cap="rnd">
            <a:solidFill>
              <a:srgbClr val="FF33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940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" y="1676400"/>
            <a:ext cx="8031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উপযোগি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পরিমাপ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হপ্পাস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সূত্র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):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9426" y="2337737"/>
                <a:ext cx="8355550" cy="1472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ভলিউম</a:t>
                </a:r>
                <a:r>
                  <a:rPr lang="en-US" sz="48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48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1" i="1" smtClean="0">
                            <a:solidFill>
                              <a:srgbClr val="7030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NikoshBAN" pitchFamily="2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4800" b="1" i="1" smtClean="0">
                                <a:solidFill>
                                  <a:srgbClr val="7030A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  <a:cs typeface="NikoshBAN" pitchFamily="2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800" b="1" i="1" smtClean="0">
                                    <a:solidFill>
                                      <a:srgbClr val="7030A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cs typeface="NikoshBAN" pitchFamily="2" charset="0"/>
                                  </a:rPr>
                                </m:ctrlPr>
                              </m:fPr>
                              <m:num>
                                <m:r>
                                  <a:rPr lang="en-US" sz="4800" b="1" i="1" smtClean="0">
                                    <a:solidFill>
                                      <a:srgbClr val="7030A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cs typeface="NikoshBAN" pitchFamily="2" charset="0"/>
                                  </a:rPr>
                                  <m:t>লগের</m:t>
                                </m:r>
                                <m:r>
                                  <a:rPr lang="en-US" sz="4800" b="1" i="1" smtClean="0">
                                    <a:solidFill>
                                      <a:srgbClr val="7030A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cs typeface="NikoshBAN" pitchFamily="2" charset="0"/>
                                  </a:rPr>
                                  <m:t> </m:t>
                                </m:r>
                                <m:r>
                                  <a:rPr lang="en-US" sz="4800" b="1" i="1" smtClean="0">
                                    <a:solidFill>
                                      <a:srgbClr val="7030A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cs typeface="NikoshBAN" pitchFamily="2" charset="0"/>
                                  </a:rPr>
                                  <m:t>মাঝের</m:t>
                                </m:r>
                                <m:r>
                                  <a:rPr lang="en-US" sz="4800" b="1" i="1" smtClean="0">
                                    <a:solidFill>
                                      <a:srgbClr val="7030A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cs typeface="NikoshBAN" pitchFamily="2" charset="0"/>
                                  </a:rPr>
                                  <m:t> </m:t>
                                </m:r>
                                <m:r>
                                  <a:rPr lang="en-US" sz="4800" b="1" i="1" smtClean="0">
                                    <a:solidFill>
                                      <a:srgbClr val="7030A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cs typeface="NikoshBAN" pitchFamily="2" charset="0"/>
                                  </a:rPr>
                                  <m:t>বেড়</m:t>
                                </m:r>
                              </m:num>
                              <m:den>
                                <m:r>
                                  <a:rPr lang="en-US" sz="4800" b="1" i="1" smtClean="0">
                                    <a:solidFill>
                                      <a:srgbClr val="7030A0"/>
                                    </a:solidFill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/>
                                    <a:cs typeface="NikoshBAN" pitchFamily="2" charset="0"/>
                                  </a:rPr>
                                  <m:t>৪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4800" b="1" i="1" smtClean="0">
                            <a:solidFill>
                              <a:srgbClr val="7030A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NikoshBAN" pitchFamily="2" charset="0"/>
                          </a:rPr>
                          <m:t>২</m:t>
                        </m:r>
                      </m:sup>
                    </m:sSup>
                    <m:r>
                      <a:rPr lang="en-US" sz="4800" b="1" i="1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  <a:cs typeface="NikoshBAN" pitchFamily="2" charset="0"/>
                      </a:rPr>
                      <m:t>×</m:t>
                    </m:r>
                    <m:r>
                      <a:rPr lang="en-US" sz="4800" b="1" i="1" smtClean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  <a:cs typeface="NikoshBAN" pitchFamily="2" charset="0"/>
                      </a:rPr>
                      <m:t>দৈর্ঘ্য</m:t>
                    </m:r>
                  </m:oMath>
                </a14:m>
                <a:endParaRPr lang="en-US" sz="48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26" y="2337737"/>
                <a:ext cx="8355550" cy="1472263"/>
              </a:xfrm>
              <a:prstGeom prst="rect">
                <a:avLst/>
              </a:prstGeom>
              <a:blipFill rotWithShape="1">
                <a:blip r:embed="rId2"/>
                <a:stretch>
                  <a:fillRect l="-3428" b="-16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7560" y="5442156"/>
                <a:ext cx="874503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তক্তা</a:t>
                </a:r>
                <a:r>
                  <a:rPr lang="en-US" sz="4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40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বা</a:t>
                </a:r>
                <a:r>
                  <a:rPr lang="en-US" sz="4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40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চেরাই</a:t>
                </a:r>
                <a:r>
                  <a:rPr lang="en-US" sz="4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40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কাঠের</a:t>
                </a:r>
                <a:r>
                  <a:rPr lang="en-US" sz="4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4000" b="1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ভলিওম</a:t>
                </a:r>
                <a:r>
                  <a:rPr lang="en-US" sz="4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= দৈর্ঘ্য </a:t>
                </a:r>
                <a14:m>
                  <m:oMath xmlns:m="http://schemas.openxmlformats.org/officeDocument/2006/math">
                    <m:r>
                      <a:rPr lang="en-US" sz="40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  <a:cs typeface="NikoshBAN" pitchFamily="2" charset="0"/>
                      </a:rPr>
                      <m:t>×</m:t>
                    </m:r>
                  </m:oMath>
                </a14:m>
                <a:r>
                  <a:rPr lang="en-US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প্রস্থ </a:t>
                </a:r>
                <a14:m>
                  <m:oMath xmlns:m="http://schemas.openxmlformats.org/officeDocument/2006/math">
                    <m:r>
                      <a:rPr lang="en-US" sz="4000" b="1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  <a:cs typeface="NikoshBAN" pitchFamily="2" charset="0"/>
                      </a:rPr>
                      <m:t>×</m:t>
                    </m:r>
                  </m:oMath>
                </a14:m>
                <a:r>
                  <a:rPr lang="en-US" sz="40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4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পুরুত্ব</a:t>
                </a:r>
                <a:endParaRPr lang="en-US" sz="4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0" y="5442156"/>
                <a:ext cx="8745039" cy="707886"/>
              </a:xfrm>
              <a:prstGeom prst="rect">
                <a:avLst/>
              </a:prstGeom>
              <a:blipFill rotWithShape="1">
                <a:blip r:embed="rId3"/>
                <a:stretch>
                  <a:fillRect l="-2580" t="-14655" r="-4393" b="-43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" y="3915696"/>
            <a:ext cx="2972135" cy="1494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3" y="6189317"/>
            <a:ext cx="9050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দৈর্ঘ্য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প্রস্থ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পুরুত্ব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মিটারে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মাপা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হলে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ভলিওম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ঘনমিটার</a:t>
            </a:r>
            <a:r>
              <a:rPr 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2191" r="9667" b="8751"/>
          <a:stretch/>
        </p:blipFill>
        <p:spPr>
          <a:xfrm>
            <a:off x="18946" y="22189"/>
            <a:ext cx="2065541" cy="14865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2191" r="9667" b="8751"/>
          <a:stretch/>
        </p:blipFill>
        <p:spPr>
          <a:xfrm>
            <a:off x="2354059" y="22189"/>
            <a:ext cx="2065541" cy="1486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2191" r="9667" b="8751"/>
          <a:stretch/>
        </p:blipFill>
        <p:spPr>
          <a:xfrm>
            <a:off x="4716259" y="22189"/>
            <a:ext cx="2065541" cy="14865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2191" r="9667" b="8751"/>
          <a:stretch/>
        </p:blipFill>
        <p:spPr>
          <a:xfrm>
            <a:off x="7063219" y="37429"/>
            <a:ext cx="2065541" cy="14865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64179" y="3915696"/>
            <a:ext cx="2971799" cy="14945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978" y="3915696"/>
            <a:ext cx="3192782" cy="149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5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34200" y="5791200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" y="2515612"/>
            <a:ext cx="90534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মেহগনি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গাছের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লগ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৮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মিটার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দীর্ঘ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চিকন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মাথার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বেড়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২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মিটার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মাঝখানের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বেড়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২.৫০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মিটার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মোটা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মাথার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বেড়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৩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মিটার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লগটির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সঠিক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ভলিউম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নির্ণয়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12" y="321547"/>
            <a:ext cx="4038600" cy="196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7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5240" y="1191161"/>
            <a:ext cx="26212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44" y="2895600"/>
            <a:ext cx="8978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1.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বৃক্ষের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কাকে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</a:p>
          <a:p>
            <a:pPr algn="just"/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২.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উপযোগী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হপ্পাস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সূত্র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38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7999" y="1524000"/>
            <a:ext cx="38106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488" y="3734812"/>
            <a:ext cx="89780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গণি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মিয়া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৪০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বছরের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পুরাতন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জাম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করল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৬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মিটার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দীর্ঘ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২টি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লগ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পেল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গণি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মিয়ার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উপযোগী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পরিমাণ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নির্ণয়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3" y="168515"/>
            <a:ext cx="3308557" cy="33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6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93" y="10078"/>
            <a:ext cx="9144000" cy="68427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946" y="67684"/>
            <a:ext cx="89780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</a:t>
            </a:r>
            <a:r>
              <a:rPr lang="en-US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নয়</a:t>
            </a:r>
            <a:r>
              <a:rPr lang="en-US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আমরা</a:t>
            </a:r>
            <a:r>
              <a:rPr lang="en-US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</a:t>
            </a:r>
            <a:r>
              <a:rPr lang="en-US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লাগাই</a:t>
            </a:r>
            <a:r>
              <a:rPr lang="en-US" sz="3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9601968">
            <a:off x="1603018" y="1854103"/>
            <a:ext cx="595387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19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0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4732" y="762000"/>
            <a:ext cx="39116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28" y="2333497"/>
            <a:ext cx="9022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  :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কৃষিশিক্ষা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  : ১০ম</a:t>
            </a:r>
          </a:p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সাধারণ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বনায়ন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পঞ্চম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অধ্যায়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)</a:t>
            </a:r>
          </a:p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বিশেষ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  :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সংগ্রহ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(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চতুর্থ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পরিচ্ছেদ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)</a:t>
            </a:r>
          </a:p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	  : ৪৫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	  :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29/০৯/২০১৭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খ্রিস্টাব্দ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7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12634" y="362913"/>
            <a:ext cx="30652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96" y="1457752"/>
            <a:ext cx="58496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4400" b="1" dirty="0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</a:t>
            </a:r>
            <a:r>
              <a:rPr lang="en-US" sz="4400" b="1" dirty="0" smtClean="0">
                <a:ln w="0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..….</a:t>
            </a:r>
            <a:endParaRPr lang="bn-IN" sz="4400" b="1" dirty="0">
              <a:ln w="0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46" y="2819689"/>
            <a:ext cx="89780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1.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আবর্তনকালের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সংগা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just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just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3.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আবর্তনকালের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just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3.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নিয়মাবলি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  <a:p>
            <a:pPr algn="just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4.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গোল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চেরাই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কাঠের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পরিমাণ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নির্ণয়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</a:p>
        </p:txBody>
      </p:sp>
    </p:spTree>
    <p:extLst>
      <p:ext uri="{BB962C8B-B14F-4D97-AF65-F5344CB8AC3E}">
        <p14:creationId xmlns:p14="http://schemas.microsoft.com/office/powerpoint/2010/main" val="224887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156" y="152400"/>
            <a:ext cx="30075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ছবিটি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32" y="5911644"/>
            <a:ext cx="43909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পাচ্ছ</a:t>
            </a:r>
            <a:r>
              <a:rPr lang="en-US" sz="44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4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62815" y="5911643"/>
            <a:ext cx="2874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কাটা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 b="8594"/>
          <a:stretch/>
        </p:blipFill>
        <p:spPr>
          <a:xfrm>
            <a:off x="0" y="1145460"/>
            <a:ext cx="9144000" cy="447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2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156" y="152400"/>
            <a:ext cx="47131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দেখি</a:t>
            </a:r>
            <a:r>
              <a:rPr lang="en-US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32" y="5911644"/>
            <a:ext cx="52116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ভিডিওটিতে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পেল</a:t>
            </a:r>
            <a:r>
              <a:rPr lang="en-US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?</a:t>
            </a:r>
            <a:endParaRPr lang="en-US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1173" y="5911643"/>
            <a:ext cx="33666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চেরাই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করছে</a:t>
            </a:r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195685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0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6" r="10334"/>
          <a:stretch/>
        </p:blipFill>
        <p:spPr>
          <a:xfrm>
            <a:off x="58904" y="374428"/>
            <a:ext cx="9024136" cy="61025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45369" y="24545"/>
            <a:ext cx="4137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7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7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endParaRPr 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573" y="5259050"/>
            <a:ext cx="844814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</a:t>
            </a:r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8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8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8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সংগ্রহ</a:t>
            </a:r>
            <a:endParaRPr lang="en-US" sz="8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2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52" y="419289"/>
            <a:ext cx="1943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চারা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রোপন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7298" y="422824"/>
            <a:ext cx="1805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চারার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বৃদ্ধি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4637" y="35871"/>
            <a:ext cx="2941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উপযোগি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পরিপক্ষ</a:t>
            </a:r>
            <a:r>
              <a:rPr lang="en-US" sz="4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endParaRPr lang="en-US" sz="4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6" t="9333" r="34491" b="6895"/>
          <a:stretch/>
        </p:blipFill>
        <p:spPr>
          <a:xfrm>
            <a:off x="-14748" y="1362952"/>
            <a:ext cx="2049730" cy="2751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931" y="1362952"/>
            <a:ext cx="1813505" cy="2722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28" y="1359310"/>
            <a:ext cx="2056372" cy="27432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209800" y="2349910"/>
            <a:ext cx="1371600" cy="679391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79" y="4257368"/>
            <a:ext cx="90534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বৃক্ষের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চারা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রোপন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বৃক্ষের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বৃদ্ধি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সর্বাধিক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পরিপক্বতা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লাভ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উপযোগি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সুনির্দিষ্ট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সময়কালকে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632454" y="2391214"/>
            <a:ext cx="1371600" cy="679391"/>
          </a:xfrm>
          <a:prstGeom prst="right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0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 animBg="1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" y="84952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বৃক্ষ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কর্তনের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আবর্তনকালের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950" y="4256751"/>
            <a:ext cx="90685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এসব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গাছের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নরম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দ্রুত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বর্ধনশীল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কাঠ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জ্বালানি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মণ্ড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উৎপাদনে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ব্যবহৃত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১০-২০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বছর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যথা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আকাশমনি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কদম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শিমূল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তেলিকদম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কেওড়া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বাইন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বাবলা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ঝাউ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ইপিল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ইপিল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5"/>
          <a:stretch/>
        </p:blipFill>
        <p:spPr>
          <a:xfrm>
            <a:off x="0" y="914400"/>
            <a:ext cx="4352385" cy="3276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85" y="894369"/>
            <a:ext cx="4791615" cy="32966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66127" y="1021080"/>
            <a:ext cx="1882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আকাশমনি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18127" y="762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স্বল্প</a:t>
            </a:r>
            <a:r>
              <a:rPr lang="en-US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আবর্তনকাল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68" y="854057"/>
            <a:ext cx="6379732" cy="33025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78793"/>
            <a:ext cx="2764268" cy="327778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604490" y="2558659"/>
            <a:ext cx="990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কদম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/>
          <a:stretch/>
        </p:blipFill>
        <p:spPr>
          <a:xfrm>
            <a:off x="4579998" y="910910"/>
            <a:ext cx="4561110" cy="32930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/>
          <a:stretch/>
        </p:blipFill>
        <p:spPr>
          <a:xfrm flipH="1">
            <a:off x="1" y="906162"/>
            <a:ext cx="4582891" cy="329307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014976" y="3281347"/>
            <a:ext cx="1085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শিমুল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11703"/>
          <a:stretch/>
        </p:blipFill>
        <p:spPr>
          <a:xfrm>
            <a:off x="-18074" y="878793"/>
            <a:ext cx="3521593" cy="33249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603" y="878794"/>
            <a:ext cx="5688381" cy="331839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49758" y="3297432"/>
            <a:ext cx="1127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বাবলা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869340"/>
            <a:ext cx="4967018" cy="33113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18" y="876482"/>
            <a:ext cx="4190999" cy="330751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917041" y="3293009"/>
            <a:ext cx="846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ঝাউ</a:t>
            </a:r>
            <a:endParaRPr lang="en-US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18" grpId="0"/>
      <p:bldP spid="19" grpId="0"/>
      <p:bldP spid="22" grpId="0"/>
      <p:bldP spid="25" grpId="0"/>
      <p:bldP spid="28" grpId="0"/>
      <p:bldP spid="31" grpId="0"/>
    </p:bldLst>
  </p:timing>
</p:sld>
</file>

<file path=ppt/theme/theme1.xml><?xml version="1.0" encoding="utf-8"?>
<a:theme xmlns:a="http://schemas.openxmlformats.org/drawingml/2006/main" name="Slipstream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330</TotalTime>
  <Words>786</Words>
  <Application>Microsoft Office PowerPoint</Application>
  <PresentationFormat>On-screen Show (4:3)</PresentationFormat>
  <Paragraphs>101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Slipstream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Payel</dc:creator>
  <cp:lastModifiedBy>Payel</cp:lastModifiedBy>
  <cp:revision>48</cp:revision>
  <dcterms:created xsi:type="dcterms:W3CDTF">2017-09-23T08:50:36Z</dcterms:created>
  <dcterms:modified xsi:type="dcterms:W3CDTF">2017-09-29T02:10:05Z</dcterms:modified>
</cp:coreProperties>
</file>